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67"/>
  </p:notesMasterIdLst>
  <p:sldIdLst>
    <p:sldId id="257" r:id="rId2"/>
    <p:sldId id="295" r:id="rId3"/>
    <p:sldId id="258" r:id="rId4"/>
    <p:sldId id="260" r:id="rId5"/>
    <p:sldId id="261" r:id="rId6"/>
    <p:sldId id="262" r:id="rId7"/>
    <p:sldId id="264" r:id="rId8"/>
    <p:sldId id="278" r:id="rId9"/>
    <p:sldId id="296" r:id="rId10"/>
    <p:sldId id="267" r:id="rId11"/>
    <p:sldId id="269" r:id="rId12"/>
    <p:sldId id="270" r:id="rId13"/>
    <p:sldId id="271" r:id="rId14"/>
    <p:sldId id="272" r:id="rId15"/>
    <p:sldId id="273" r:id="rId16"/>
    <p:sldId id="274" r:id="rId17"/>
    <p:sldId id="275" r:id="rId18"/>
    <p:sldId id="276" r:id="rId19"/>
    <p:sldId id="304" r:id="rId20"/>
    <p:sldId id="330" r:id="rId21"/>
    <p:sldId id="279" r:id="rId22"/>
    <p:sldId id="280" r:id="rId23"/>
    <p:sldId id="281" r:id="rId24"/>
    <p:sldId id="324" r:id="rId25"/>
    <p:sldId id="325" r:id="rId26"/>
    <p:sldId id="326" r:id="rId27"/>
    <p:sldId id="299" r:id="rId28"/>
    <p:sldId id="337" r:id="rId29"/>
    <p:sldId id="327" r:id="rId30"/>
    <p:sldId id="338" r:id="rId31"/>
    <p:sldId id="339" r:id="rId32"/>
    <p:sldId id="340" r:id="rId33"/>
    <p:sldId id="329" r:id="rId34"/>
    <p:sldId id="328" r:id="rId35"/>
    <p:sldId id="283" r:id="rId36"/>
    <p:sldId id="284" r:id="rId37"/>
    <p:sldId id="285" r:id="rId38"/>
    <p:sldId id="323" r:id="rId39"/>
    <p:sldId id="297" r:id="rId40"/>
    <p:sldId id="298" r:id="rId41"/>
    <p:sldId id="292" r:id="rId42"/>
    <p:sldId id="300" r:id="rId43"/>
    <p:sldId id="293" r:id="rId44"/>
    <p:sldId id="331" r:id="rId45"/>
    <p:sldId id="294" r:id="rId46"/>
    <p:sldId id="305" r:id="rId47"/>
    <p:sldId id="314" r:id="rId48"/>
    <p:sldId id="307" r:id="rId49"/>
    <p:sldId id="312" r:id="rId50"/>
    <p:sldId id="308" r:id="rId51"/>
    <p:sldId id="306" r:id="rId52"/>
    <p:sldId id="311" r:id="rId53"/>
    <p:sldId id="313" r:id="rId54"/>
    <p:sldId id="315" r:id="rId55"/>
    <p:sldId id="316" r:id="rId56"/>
    <p:sldId id="317" r:id="rId57"/>
    <p:sldId id="318" r:id="rId58"/>
    <p:sldId id="320" r:id="rId59"/>
    <p:sldId id="310" r:id="rId60"/>
    <p:sldId id="332" r:id="rId61"/>
    <p:sldId id="333" r:id="rId62"/>
    <p:sldId id="334" r:id="rId63"/>
    <p:sldId id="335" r:id="rId64"/>
    <p:sldId id="336" r:id="rId65"/>
    <p:sldId id="30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60"/>
            <p14:sldId id="261"/>
            <p14:sldId id="262"/>
            <p14:sldId id="264"/>
            <p14:sldId id="278"/>
            <p14:sldId id="296"/>
            <p14:sldId id="267"/>
            <p14:sldId id="269"/>
            <p14:sldId id="270"/>
            <p14:sldId id="271"/>
            <p14:sldId id="272"/>
            <p14:sldId id="273"/>
            <p14:sldId id="274"/>
            <p14:sldId id="275"/>
            <p14:sldId id="276"/>
            <p14:sldId id="304"/>
            <p14:sldId id="330"/>
          </p14:sldIdLst>
        </p14:section>
        <p14:section name="Interior mutability" id="{3D740A71-2067-DE49-A820-63C83D6D9319}">
          <p14:sldIdLst>
            <p14:sldId id="279"/>
            <p14:sldId id="280"/>
            <p14:sldId id="281"/>
            <p14:sldId id="324"/>
            <p14:sldId id="325"/>
            <p14:sldId id="326"/>
            <p14:sldId id="299"/>
            <p14:sldId id="337"/>
            <p14:sldId id="327"/>
            <p14:sldId id="338"/>
            <p14:sldId id="339"/>
            <p14:sldId id="340"/>
            <p14:sldId id="329"/>
            <p14:sldId id="328"/>
            <p14:sldId id="283"/>
            <p14:sldId id="284"/>
            <p14:sldId id="285"/>
            <p14:sldId id="323"/>
            <p14:sldId id="297"/>
            <p14:sldId id="298"/>
            <p14:sldId id="292"/>
            <p14:sldId id="300"/>
            <p14:sldId id="293"/>
            <p14:sldId id="331"/>
          </p14:sldIdLst>
        </p14:section>
        <p14:section name="Concurrency" id="{182D454E-F6C8-AE43-BA7D-AEAC5A894348}">
          <p14:sldIdLst>
            <p14:sldId id="294"/>
            <p14:sldId id="305"/>
            <p14:sldId id="314"/>
            <p14:sldId id="307"/>
            <p14:sldId id="312"/>
            <p14:sldId id="308"/>
            <p14:sldId id="306"/>
            <p14:sldId id="311"/>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p:restoredTop sz="88117"/>
  </p:normalViewPr>
  <p:slideViewPr>
    <p:cSldViewPr snapToGrid="0">
      <p:cViewPr>
        <p:scale>
          <a:sx n="80" d="100"/>
          <a:sy n="80" d="100"/>
        </p:scale>
        <p:origin x="272" y="640"/>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45</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46</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63</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10</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16</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the section, I want to talk more about these last 2 points. Why does interior mutability not ruin the simplicity of the </a:t>
            </a:r>
            <a:r>
              <a:rPr lang="en-US" dirty="0" err="1"/>
              <a:t>Verus’s</a:t>
            </a:r>
            <a:r>
              <a:rPr lang="en-US" dirty="0"/>
              <a:t> encoding that is otherwise afforded by Rust’s strict aliasing rules?</a:t>
            </a:r>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408319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sense, interior mutability actually becomes a reasoning *aid*, not a </a:t>
            </a:r>
            <a:r>
              <a:rPr lang="en-US" dirty="0" err="1"/>
              <a:t>complexifier</a:t>
            </a:r>
            <a:r>
              <a:rPr lang="en-US" dirty="0"/>
              <a:t>.</a:t>
            </a:r>
          </a:p>
          <a:p>
            <a:r>
              <a:rPr lang="en-US" dirty="0"/>
              <a:t>Of course, this isn’t always possible – sometimes the client needs to reason about the evolving state of </a:t>
            </a:r>
            <a:r>
              <a:rPr lang="en-US" dirty="0" err="1"/>
              <a:t>FooObject</a:t>
            </a:r>
            <a:r>
              <a:rPr lang="en-US" dirty="0"/>
              <a:t>; but if the mutation is purely an implementation detail, this can be a huge aid for ergonomics and reasoning.</a:t>
            </a:r>
          </a:p>
        </p:txBody>
      </p:sp>
      <p:sp>
        <p:nvSpPr>
          <p:cNvPr id="4" name="Slide Number Placeholder 3"/>
          <p:cNvSpPr>
            <a:spLocks noGrp="1"/>
          </p:cNvSpPr>
          <p:nvPr>
            <p:ph type="sldNum" sz="quarter" idx="5"/>
          </p:nvPr>
        </p:nvSpPr>
        <p:spPr/>
        <p:txBody>
          <a:bodyPr/>
          <a:lstStyle/>
          <a:p>
            <a:fld id="{F24F1A9D-7E66-9E4A-9F88-5063F1711E7F}" type="slidenum">
              <a:rPr lang="en-US" smtClean="0"/>
              <a:t>33</a:t>
            </a:fld>
            <a:endParaRPr lang="en-US"/>
          </a:p>
        </p:txBody>
      </p:sp>
    </p:spTree>
    <p:extLst>
      <p:ext uri="{BB962C8B-B14F-4D97-AF65-F5344CB8AC3E}">
        <p14:creationId xmlns:p14="http://schemas.microsoft.com/office/powerpoint/2010/main" val="1462632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this is possible is that interior mutability allows for the *encapsulation* of mutation, as in this diagram here. This depicts a library with a type called </a:t>
            </a:r>
            <a:r>
              <a:rPr lang="en-US" dirty="0" err="1"/>
              <a:t>FooObject</a:t>
            </a:r>
            <a:r>
              <a:rPr lang="en-US" dirty="0"/>
              <a:t>, and internally it does some mutation via interior mutability. Meanwhile, the client code operates on a shared reference to </a:t>
            </a:r>
            <a:r>
              <a:rPr lang="en-US" dirty="0" err="1"/>
              <a:t>FooObject</a:t>
            </a:r>
            <a:r>
              <a:rPr lang="en-US" dirty="0"/>
              <a:t>, so we can reason about the client code as if there were no mutation at all. This is sort of hinted at by the name “interior mutability”, i.e., the mutation inside the library code isn’t observed externally. In this sense, interior mutability actually becomes a reasoning *aid*, not a </a:t>
            </a:r>
            <a:r>
              <a:rPr lang="en-US" dirty="0" err="1"/>
              <a:t>complexifier</a:t>
            </a:r>
            <a:r>
              <a:rPr lang="en-US" dirty="0"/>
              <a:t>. [click for speech bubble]</a:t>
            </a:r>
          </a:p>
        </p:txBody>
      </p:sp>
      <p:sp>
        <p:nvSpPr>
          <p:cNvPr id="4" name="Slide Number Placeholder 3"/>
          <p:cNvSpPr>
            <a:spLocks noGrp="1"/>
          </p:cNvSpPr>
          <p:nvPr>
            <p:ph type="sldNum" sz="quarter" idx="5"/>
          </p:nvPr>
        </p:nvSpPr>
        <p:spPr/>
        <p:txBody>
          <a:bodyPr/>
          <a:lstStyle/>
          <a:p>
            <a:fld id="{F24F1A9D-7E66-9E4A-9F88-5063F1711E7F}" type="slidenum">
              <a:rPr lang="en-US" smtClean="0"/>
              <a:t>34</a:t>
            </a:fld>
            <a:endParaRPr lang="en-US"/>
          </a:p>
        </p:txBody>
      </p:sp>
    </p:spTree>
    <p:extLst>
      <p:ext uri="{BB962C8B-B14F-4D97-AF65-F5344CB8AC3E}">
        <p14:creationId xmlns:p14="http://schemas.microsoft.com/office/powerpoint/2010/main" val="227579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35</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44</a:t>
            </a:fld>
            <a:endParaRPr lang="en-US"/>
          </a:p>
        </p:txBody>
      </p:sp>
    </p:spTree>
    <p:extLst>
      <p:ext uri="{BB962C8B-B14F-4D97-AF65-F5344CB8AC3E}">
        <p14:creationId xmlns:p14="http://schemas.microsoft.com/office/powerpoint/2010/main" val="595985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15</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16</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18</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19</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 general, “unsafe code” is actually </a:t>
            </a:r>
            <a:r>
              <a:rPr lang="en-US" dirty="0">
                <a:solidFill>
                  <a:schemeClr val="accent4">
                    <a:lumMod val="75000"/>
                  </a:schemeClr>
                </a:solidFill>
              </a:rPr>
              <a:t>Conditionally Safe</a:t>
            </a:r>
          </a:p>
          <a:p>
            <a:pPr lvl="1"/>
            <a:r>
              <a:rPr lang="en-US" dirty="0"/>
              <a:t>i.e., it has a </a:t>
            </a:r>
            <a:r>
              <a:rPr lang="en-US" sz="24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a:t>
            </a:r>
          </a:p>
          <a:p>
            <a:r>
              <a:rPr lang="en-US" dirty="0"/>
              <a:t>However, for advanced cases like raw pointers, safety comes from a </a:t>
            </a:r>
            <a:r>
              <a:rPr lang="en-US" b="1" dirty="0"/>
              <a:t>combination</a:t>
            </a:r>
            <a:r>
              <a:rPr lang="en-US" dirty="0"/>
              <a:t> of this </a:t>
            </a:r>
            <a:r>
              <a:rPr lang="en-US" sz="28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 with complex </a:t>
            </a:r>
            <a:r>
              <a:rPr lang="en-US" i="1" dirty="0">
                <a:solidFill>
                  <a:schemeClr val="accent4">
                    <a:lumMod val="75000"/>
                  </a:schemeClr>
                </a:solidFill>
              </a:rPr>
              <a:t>ownership</a:t>
            </a:r>
            <a:r>
              <a:rPr lang="en-US" dirty="0"/>
              <a:t> reasoning</a:t>
            </a:r>
          </a:p>
          <a:p>
            <a:r>
              <a:rPr lang="en-US" dirty="0"/>
              <a:t>We can handle this ownership reasoning in </a:t>
            </a:r>
            <a:r>
              <a:rPr lang="en-US" b="1" dirty="0"/>
              <a:t>proof</a:t>
            </a:r>
            <a:r>
              <a:rPr lang="en-US" dirty="0"/>
              <a:t> code, without tying it to the physical types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2018573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838200" y="4483100"/>
            <a:ext cx="3327399" cy="1693863"/>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27</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373036" cy="1591957"/>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usually warrants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127938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Let’s talk about this a bit more</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highlight>
                  <a:srgbClr val="FFFF00"/>
                </a:highlight>
              </a:rPr>
              <a:t>This is good, because unrestricted mutation-through-&amp; would ruin all the theory behind </a:t>
            </a:r>
            <a:r>
              <a:rPr lang="en-US" dirty="0" err="1">
                <a:highlight>
                  <a:srgbClr val="FFFF00"/>
                </a:highlight>
              </a:rPr>
              <a:t>Verus’s</a:t>
            </a:r>
            <a:r>
              <a:rPr lang="en-US" dirty="0">
                <a:highlight>
                  <a:srgbClr val="FFFF00"/>
                </a:highlight>
              </a:rPr>
              <a:t> encoding</a:t>
            </a:r>
          </a:p>
          <a:p>
            <a:r>
              <a:rPr lang="en-US" dirty="0">
                <a:highlight>
                  <a:srgbClr val="FFFF00"/>
                </a:highlight>
              </a:rPr>
              <a:t>As it is, we can restrict the additional complexity </a:t>
            </a:r>
            <a:r>
              <a:rPr lang="en-US" b="1" dirty="0">
                <a:highlight>
                  <a:srgbClr val="FFFF00"/>
                </a:highlight>
              </a:rPr>
              <a:t>only</a:t>
            </a:r>
            <a:r>
              <a:rPr lang="en-US" dirty="0">
                <a:highlight>
                  <a:srgbClr val="FFFF00"/>
                </a:highlight>
              </a:rPr>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29</a:t>
            </a:fld>
            <a:endParaRPr lang="en-US" dirty="0"/>
          </a:p>
        </p:txBody>
      </p:sp>
    </p:spTree>
    <p:extLst>
      <p:ext uri="{BB962C8B-B14F-4D97-AF65-F5344CB8AC3E}">
        <p14:creationId xmlns:p14="http://schemas.microsoft.com/office/powerpoint/2010/main" val="3464278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5" name="TextBox 4">
            <a:extLst>
              <a:ext uri="{FF2B5EF4-FFF2-40B4-BE49-F238E27FC236}">
                <a16:creationId xmlns:a16="http://schemas.microsoft.com/office/drawing/2014/main" id="{82A57CB4-433A-F3E1-284A-2206B834BDEF}"/>
              </a:ext>
            </a:extLst>
          </p:cNvPr>
          <p:cNvSpPr txBox="1"/>
          <p:nvPr/>
        </p:nvSpPr>
        <p:spPr>
          <a:xfrm>
            <a:off x="5036949" y="3608021"/>
            <a:ext cx="3177152" cy="830997"/>
          </a:xfrm>
          <a:prstGeom prst="rect">
            <a:avLst/>
          </a:prstGeom>
          <a:noFill/>
        </p:spPr>
        <p:txBody>
          <a:bodyPr wrap="square" rtlCol="0">
            <a:spAutoFit/>
          </a:bodyPr>
          <a:lstStyle/>
          <a:p>
            <a:r>
              <a:rPr lang="en-US" sz="48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6" name="Oval 5">
            <a:extLst>
              <a:ext uri="{FF2B5EF4-FFF2-40B4-BE49-F238E27FC236}">
                <a16:creationId xmlns:a16="http://schemas.microsoft.com/office/drawing/2014/main" id="{802AAE5F-4F1D-2269-932B-548AE1E4E4EF}"/>
              </a:ext>
            </a:extLst>
          </p:cNvPr>
          <p:cNvSpPr/>
          <p:nvPr/>
        </p:nvSpPr>
        <p:spPr>
          <a:xfrm>
            <a:off x="8353586" y="2882685"/>
            <a:ext cx="1751309" cy="1751308"/>
          </a:xfrm>
          <a:prstGeom prst="ellipse">
            <a:avLst/>
          </a:prstGeom>
          <a:solidFill>
            <a:schemeClr val="bg1"/>
          </a:solidFill>
          <a:ln w="57150"/>
          <a:scene3d>
            <a:camera prst="isometricOffAxis1Top"/>
            <a:lightRig rig="sunset" dir="t"/>
          </a:scene3d>
          <a:sp3d extrusionH="158750" prstMaterial="flat">
            <a:bevelB/>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4215B476-C7DA-829C-DA3B-2FB134F3D577}"/>
              </a:ext>
            </a:extLst>
          </p:cNvPr>
          <p:cNvSpPr/>
          <p:nvPr/>
        </p:nvSpPr>
        <p:spPr>
          <a:xfrm>
            <a:off x="850793" y="1716437"/>
            <a:ext cx="3425126" cy="3425125"/>
          </a:xfrm>
          <a:prstGeom prst="ellipse">
            <a:avLst/>
          </a:prstGeom>
          <a:gradFill>
            <a:gsLst>
              <a:gs pos="0">
                <a:schemeClr val="accent1">
                  <a:lumMod val="5000"/>
                  <a:lumOff val="95000"/>
                </a:schemeClr>
              </a:gs>
              <a:gs pos="79000">
                <a:schemeClr val="accent1">
                  <a:lumMod val="45000"/>
                  <a:lumOff val="55000"/>
                </a:schemeClr>
              </a:gs>
            </a:gsLst>
            <a:lin ang="1800000" scaled="0"/>
          </a:gra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F4924B4D-A01E-6A40-A134-17082E3D5B1F}"/>
              </a:ext>
            </a:extLst>
          </p:cNvPr>
          <p:cNvGrpSpPr/>
          <p:nvPr/>
        </p:nvGrpSpPr>
        <p:grpSpPr>
          <a:xfrm>
            <a:off x="8123049" y="1966495"/>
            <a:ext cx="3718302" cy="3751996"/>
            <a:chOff x="5262319" y="1568586"/>
            <a:chExt cx="3718302" cy="3751996"/>
          </a:xfrm>
        </p:grpSpPr>
        <p:sp>
          <p:nvSpPr>
            <p:cNvPr id="9" name="Oval 8">
              <a:extLst>
                <a:ext uri="{FF2B5EF4-FFF2-40B4-BE49-F238E27FC236}">
                  <a16:creationId xmlns:a16="http://schemas.microsoft.com/office/drawing/2014/main" id="{DD98F499-D72B-A32A-8732-0E198F17063C}"/>
                </a:ext>
              </a:extLst>
            </p:cNvPr>
            <p:cNvSpPr/>
            <p:nvPr/>
          </p:nvSpPr>
          <p:spPr>
            <a:xfrm>
              <a:off x="5408907" y="1895457"/>
              <a:ext cx="3425126" cy="3425125"/>
            </a:xfrm>
            <a:prstGeom prst="ellipse">
              <a:avLst/>
            </a:prstGeom>
            <a:gradFill>
              <a:gsLst>
                <a:gs pos="0">
                  <a:schemeClr val="accent1">
                    <a:lumMod val="5000"/>
                    <a:lumOff val="95000"/>
                  </a:schemeClr>
                </a:gs>
                <a:gs pos="79000">
                  <a:schemeClr val="accent1">
                    <a:lumMod val="45000"/>
                    <a:lumOff val="55000"/>
                  </a:schemeClr>
                </a:gs>
              </a:gsLst>
              <a:lin ang="1800000" scaled="0"/>
            </a:gra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FAA7E2F8-01CC-1007-90A3-9A12FB49938D}"/>
                </a:ext>
              </a:extLst>
            </p:cNvPr>
            <p:cNvSpPr/>
            <p:nvPr/>
          </p:nvSpPr>
          <p:spPr>
            <a:xfrm>
              <a:off x="5262319" y="1568586"/>
              <a:ext cx="3718302" cy="2258878"/>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E588576-6524-3BDD-F29A-556F6E3836EA}"/>
                </a:ext>
              </a:extLst>
            </p:cNvPr>
            <p:cNvSpPr/>
            <p:nvPr/>
          </p:nvSpPr>
          <p:spPr>
            <a:xfrm>
              <a:off x="5408907" y="3068664"/>
              <a:ext cx="3425126" cy="1447845"/>
            </a:xfrm>
            <a:prstGeom prst="ellipse">
              <a:avLst/>
            </a:prstGeom>
            <a:solidFill>
              <a:schemeClr val="bg1">
                <a:lumMod val="8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 name="Oval 13">
            <a:extLst>
              <a:ext uri="{FF2B5EF4-FFF2-40B4-BE49-F238E27FC236}">
                <a16:creationId xmlns:a16="http://schemas.microsoft.com/office/drawing/2014/main" id="{E8C95C94-A9EA-756D-C644-EAB29EED520A}"/>
              </a:ext>
            </a:extLst>
          </p:cNvPr>
          <p:cNvSpPr/>
          <p:nvPr/>
        </p:nvSpPr>
        <p:spPr>
          <a:xfrm>
            <a:off x="8766874" y="1379887"/>
            <a:ext cx="3425126" cy="1447845"/>
          </a:xfrm>
          <a:prstGeom prst="ellipse">
            <a:avLst/>
          </a:prstGeom>
          <a:solidFill>
            <a:schemeClr val="bg1">
              <a:lumMod val="8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Block Arc 16">
            <a:extLst>
              <a:ext uri="{FF2B5EF4-FFF2-40B4-BE49-F238E27FC236}">
                <a16:creationId xmlns:a16="http://schemas.microsoft.com/office/drawing/2014/main" id="{8428707B-04F9-4084-50E2-9C81E4B2A667}"/>
              </a:ext>
            </a:extLst>
          </p:cNvPr>
          <p:cNvSpPr/>
          <p:nvPr/>
        </p:nvSpPr>
        <p:spPr>
          <a:xfrm rot="10800000">
            <a:off x="295437" y="2403026"/>
            <a:ext cx="4541002" cy="2258878"/>
          </a:xfrm>
          <a:prstGeom prst="blockArc">
            <a:avLst>
              <a:gd name="adj1" fmla="val 10824466"/>
              <a:gd name="adj2" fmla="val 0"/>
              <a:gd name="adj3" fmla="val 25000"/>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BB06BD6E-8B73-D094-0F9E-067714A5E7EA}"/>
              </a:ext>
            </a:extLst>
          </p:cNvPr>
          <p:cNvSpPr/>
          <p:nvPr/>
        </p:nvSpPr>
        <p:spPr>
          <a:xfrm>
            <a:off x="1101349" y="4350531"/>
            <a:ext cx="3174570" cy="1008008"/>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891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508358" y="4023538"/>
            <a:ext cx="3177152" cy="830997"/>
          </a:xfrm>
          <a:prstGeom prst="rect">
            <a:avLst/>
          </a:prstGeom>
          <a:noFill/>
        </p:spPr>
        <p:txBody>
          <a:bodyPr wrap="square" rtlCol="0">
            <a:spAutoFit/>
          </a:bodyPr>
          <a:lstStyle/>
          <a:p>
            <a:r>
              <a:rPr lang="en-US" sz="48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31</a:t>
            </a:fld>
            <a:endParaRPr lang="en-US" dirty="0"/>
          </a:p>
        </p:txBody>
      </p:sp>
      <p:grpSp>
        <p:nvGrpSpPr>
          <p:cNvPr id="7" name="Group 6">
            <a:extLst>
              <a:ext uri="{FF2B5EF4-FFF2-40B4-BE49-F238E27FC236}">
                <a16:creationId xmlns:a16="http://schemas.microsoft.com/office/drawing/2014/main" id="{6663B918-0359-266B-3B48-AE00F72E7EEF}"/>
              </a:ext>
            </a:extLst>
          </p:cNvPr>
          <p:cNvGrpSpPr/>
          <p:nvPr/>
        </p:nvGrpSpPr>
        <p:grpSpPr>
          <a:xfrm>
            <a:off x="3838841" y="1466016"/>
            <a:ext cx="5091285" cy="4521201"/>
            <a:chOff x="3838841" y="1466016"/>
            <a:chExt cx="5091285" cy="4521201"/>
          </a:xfrm>
        </p:grpSpPr>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38841" y="1466016"/>
              <a:ext cx="5091285" cy="4521201"/>
            </a:xfrm>
            <a:prstGeom prst="rect">
              <a:avLst/>
            </a:prstGeom>
          </p:spPr>
        </p:pic>
        <p:sp>
          <p:nvSpPr>
            <p:cNvPr id="3" name="TextBox 2">
              <a:extLst>
                <a:ext uri="{FF2B5EF4-FFF2-40B4-BE49-F238E27FC236}">
                  <a16:creationId xmlns:a16="http://schemas.microsoft.com/office/drawing/2014/main" id="{19FDEA10-A8A8-C964-A8E2-09BD8DAA32A9}"/>
                </a:ext>
              </a:extLst>
            </p:cNvPr>
            <p:cNvSpPr txBox="1"/>
            <p:nvPr/>
          </p:nvSpPr>
          <p:spPr>
            <a:xfrm>
              <a:off x="4779570" y="2700080"/>
              <a:ext cx="3801978" cy="1323439"/>
            </a:xfrm>
            <a:prstGeom prst="rect">
              <a:avLst/>
            </a:prstGeom>
            <a:noFill/>
          </p:spPr>
          <p:txBody>
            <a:bodyPr wrap="square" rtlCol="0">
              <a:prstTxWarp prst="textArchDown">
                <a:avLst/>
              </a:prstTxWarp>
              <a:spAutoFit/>
              <a:scene3d>
                <a:camera prst="orthographicFront"/>
                <a:lightRig rig="threePt" dir="t"/>
              </a:scene3d>
              <a:sp3d extrusionH="57150">
                <a:bevelT w="82550" h="38100" prst="coolSlant"/>
              </a:sp3d>
            </a:bodyPr>
            <a:lstStyle/>
            <a:p>
              <a:pPr algn="ctr"/>
              <a:r>
                <a:rPr lang="en-US" sz="4000" b="1" dirty="0">
                  <a:solidFill>
                    <a:srgbClr val="C00000"/>
                  </a:solidFill>
                </a:rPr>
                <a:t>Turbo</a:t>
              </a:r>
            </a:p>
            <a:p>
              <a:pPr algn="ctr"/>
              <a:r>
                <a:rPr lang="en-US" sz="4000" b="1" dirty="0" err="1">
                  <a:solidFill>
                    <a:srgbClr val="C00000"/>
                  </a:solidFill>
                </a:rPr>
                <a:t>Encapsulator</a:t>
              </a:r>
              <a:endParaRPr lang="en-US" sz="4000" b="1" dirty="0">
                <a:solidFill>
                  <a:srgbClr val="C00000"/>
                </a:solidFill>
              </a:endParaRPr>
            </a:p>
          </p:txBody>
        </p:sp>
      </p:grpSp>
    </p:spTree>
    <p:extLst>
      <p:ext uri="{BB962C8B-B14F-4D97-AF65-F5344CB8AC3E}">
        <p14:creationId xmlns:p14="http://schemas.microsoft.com/office/powerpoint/2010/main" val="335707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ppt_x"/>
                                          </p:val>
                                        </p:tav>
                                        <p:tav tm="100000">
                                          <p:val>
                                            <p:strVal val="#ppt_x"/>
                                          </p:val>
                                        </p:tav>
                                      </p:tavLst>
                                    </p:anim>
                                    <p:anim calcmode="lin" valueType="num">
                                      <p:cBhvr additive="base">
                                        <p:cTn id="8"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32</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Tree>
    <p:extLst>
      <p:ext uri="{BB962C8B-B14F-4D97-AF65-F5344CB8AC3E}">
        <p14:creationId xmlns:p14="http://schemas.microsoft.com/office/powerpoint/2010/main" val="143584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3307-4C02-2985-AE3B-8D5A599923C9}"/>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3" name="Content Placeholder 2">
            <a:extLst>
              <a:ext uri="{FF2B5EF4-FFF2-40B4-BE49-F238E27FC236}">
                <a16:creationId xmlns:a16="http://schemas.microsoft.com/office/drawing/2014/main" id="{3AB29BA8-1832-89A3-17CC-6C1EBA86B7D0}"/>
              </a:ext>
            </a:extLst>
          </p:cNvPr>
          <p:cNvSpPr>
            <a:spLocks noGrp="1"/>
          </p:cNvSpPr>
          <p:nvPr>
            <p:ph idx="1"/>
          </p:nvPr>
        </p:nvSpPr>
        <p:spPr/>
        <p:txBody>
          <a:bodyPr/>
          <a:lstStyle/>
          <a:p>
            <a:pPr marL="0" indent="0">
              <a:buNone/>
            </a:pPr>
            <a:r>
              <a:rPr lang="en-US" dirty="0"/>
              <a:t>Consider a library with a type </a:t>
            </a:r>
            <a:r>
              <a:rPr lang="en-US" sz="2800" dirty="0" err="1">
                <a:latin typeface="Consolas" panose="020B0609020204030204" pitchFamily="49" charset="0"/>
                <a:cs typeface="Consolas" panose="020B0609020204030204" pitchFamily="49" charset="0"/>
              </a:rPr>
              <a:t>FooObject</a:t>
            </a:r>
            <a:r>
              <a:rPr lang="en-US" dirty="0"/>
              <a:t> that uses interior mutability:</a:t>
            </a:r>
          </a:p>
          <a:p>
            <a:r>
              <a:rPr lang="en-US" dirty="0"/>
              <a:t>Internally, </a:t>
            </a:r>
            <a:r>
              <a:rPr lang="en-US" sz="2800" dirty="0" err="1">
                <a:latin typeface="Consolas" panose="020B0609020204030204" pitchFamily="49" charset="0"/>
                <a:cs typeface="Consolas" panose="020B0609020204030204" pitchFamily="49" charset="0"/>
              </a:rPr>
              <a:t>FooObject</a:t>
            </a:r>
            <a:r>
              <a:rPr lang="en-US" dirty="0"/>
              <a:t> mutates it private, interior state.</a:t>
            </a:r>
          </a:p>
          <a:p>
            <a:r>
              <a:rPr lang="en-US" dirty="0"/>
              <a:t>Externally, clients get to work with a </a:t>
            </a:r>
            <a:r>
              <a:rPr lang="en-US" sz="2800" dirty="0">
                <a:latin typeface="Consolas" panose="020B0609020204030204" pitchFamily="49" charset="0"/>
                <a:cs typeface="Consolas" panose="020B0609020204030204" pitchFamily="49" charset="0"/>
              </a:rPr>
              <a:t>&amp;</a:t>
            </a:r>
            <a:r>
              <a:rPr lang="en-US" sz="2800" dirty="0" err="1">
                <a:latin typeface="Consolas" panose="020B0609020204030204" pitchFamily="49" charset="0"/>
                <a:cs typeface="Consolas" panose="020B0609020204030204" pitchFamily="49" charset="0"/>
              </a:rPr>
              <a:t>FooObject</a:t>
            </a:r>
            <a:r>
              <a:rPr lang="en-US" dirty="0"/>
              <a:t>, which is both easier to use and reason about.</a:t>
            </a:r>
          </a:p>
          <a:p>
            <a:pPr marL="0" indent="0">
              <a:buNone/>
            </a:pPr>
            <a:endParaRPr lang="en-US" dirty="0"/>
          </a:p>
          <a:p>
            <a:pPr marL="0" indent="0">
              <a:buNone/>
            </a:pPr>
            <a:r>
              <a:rPr lang="en-US" dirty="0"/>
              <a:t>The mutability is not “infectious”!</a:t>
            </a:r>
          </a:p>
        </p:txBody>
      </p:sp>
      <p:sp>
        <p:nvSpPr>
          <p:cNvPr id="4" name="Slide Number Placeholder 3">
            <a:extLst>
              <a:ext uri="{FF2B5EF4-FFF2-40B4-BE49-F238E27FC236}">
                <a16:creationId xmlns:a16="http://schemas.microsoft.com/office/drawing/2014/main" id="{80A97F10-5C14-7DA6-C6A0-6723091D17AC}"/>
              </a:ext>
            </a:extLst>
          </p:cNvPr>
          <p:cNvSpPr>
            <a:spLocks noGrp="1"/>
          </p:cNvSpPr>
          <p:nvPr>
            <p:ph type="sldNum" sz="quarter" idx="10"/>
          </p:nvPr>
        </p:nvSpPr>
        <p:spPr/>
        <p:txBody>
          <a:bodyPr/>
          <a:lstStyle/>
          <a:p>
            <a:fld id="{6244B543-AA52-EB47-B3A9-0A2A6FE25F7B}" type="slidenum">
              <a:rPr lang="en-US" smtClean="0"/>
              <a:t>33</a:t>
            </a:fld>
            <a:endParaRPr lang="en-US" dirty="0"/>
          </a:p>
        </p:txBody>
      </p:sp>
    </p:spTree>
    <p:extLst>
      <p:ext uri="{BB962C8B-B14F-4D97-AF65-F5344CB8AC3E}">
        <p14:creationId xmlns:p14="http://schemas.microsoft.com/office/powerpoint/2010/main" val="22038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1358900" y="4029526"/>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270818" y="3947660"/>
            <a:ext cx="1058562" cy="646331"/>
          </a:xfrm>
          <a:prstGeom prst="rect">
            <a:avLst/>
          </a:prstGeom>
          <a:noFill/>
        </p:spPr>
        <p:txBody>
          <a:bodyPr wrap="square" rtlCol="0">
            <a:spAutoFit/>
          </a:bodyPr>
          <a:lstStyle/>
          <a:p>
            <a:pPr algn="ctr"/>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5327138"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6133590" y="5513249"/>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5727188" y="5678349"/>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6952742"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6546340"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7771894" y="54838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7365492" y="56489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8575164" y="5496583"/>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8168762" y="5661683"/>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
        <p:nvSpPr>
          <p:cNvPr id="3" name="TextBox 2">
            <a:extLst>
              <a:ext uri="{FF2B5EF4-FFF2-40B4-BE49-F238E27FC236}">
                <a16:creationId xmlns:a16="http://schemas.microsoft.com/office/drawing/2014/main" id="{5E11FE82-1684-380C-BD2B-633ABB905A9A}"/>
              </a:ext>
            </a:extLst>
          </p:cNvPr>
          <p:cNvSpPr txBox="1"/>
          <p:nvPr/>
        </p:nvSpPr>
        <p:spPr>
          <a:xfrm>
            <a:off x="3391019" y="5440428"/>
            <a:ext cx="1985995" cy="369332"/>
          </a:xfrm>
          <a:prstGeom prst="rect">
            <a:avLst/>
          </a:prstGeom>
          <a:noFill/>
        </p:spPr>
        <p:txBody>
          <a:bodyPr wrap="square" rtlCol="0">
            <a:spAutoFit/>
          </a:bodyPr>
          <a:lstStyle/>
          <a:p>
            <a:r>
              <a:rPr lang="en-US" dirty="0"/>
              <a:t>Interior mutation:</a:t>
            </a:r>
          </a:p>
        </p:txBody>
      </p:sp>
    </p:spTree>
    <p:extLst>
      <p:ext uri="{BB962C8B-B14F-4D97-AF65-F5344CB8AC3E}">
        <p14:creationId xmlns:p14="http://schemas.microsoft.com/office/powerpoint/2010/main" val="397868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36</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38</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39</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4</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Adding a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42</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43</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Interior mutability carves an exception to the usual “sharing XOR mutability” dichotomy of Rust, which </a:t>
            </a:r>
            <a:r>
              <a:rPr lang="en-US" dirty="0" err="1"/>
              <a:t>Verus</a:t>
            </a:r>
            <a:r>
              <a:rPr lang="en-US" dirty="0"/>
              <a:t> relies on</a:t>
            </a:r>
          </a:p>
          <a:p>
            <a:r>
              <a:rPr lang="en-US" dirty="0"/>
              <a:t>Many use-cases can be handled with lock invariants / monitor invariants</a:t>
            </a:r>
          </a:p>
          <a:p>
            <a:r>
              <a:rPr lang="en-US" dirty="0"/>
              <a:t>Encapsulation of mutability prevents interior mutability from infecting a codebase and ruining </a:t>
            </a:r>
            <a:r>
              <a:rPr lang="en-US" dirty="0" err="1"/>
              <a:t>Verus’s</a:t>
            </a:r>
            <a:r>
              <a:rPr lang="en-US" dirty="0"/>
              <a:t> simple encoding</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331690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45</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47</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48</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49</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50</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59</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60</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61</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63</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2795336" y="2766218"/>
            <a:ext cx="9836426" cy="1325563"/>
          </a:xfrm>
        </p:spPr>
        <p:txBody>
          <a:bodyPr>
            <a:normAutofit/>
          </a:bodyPr>
          <a:lstStyle/>
          <a:p>
            <a:r>
              <a:rPr lang="en-US" sz="4800" dirty="0"/>
              <a:t>[Demo: Concurrent FIFO]</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64</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65</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7</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9</a:t>
            </a:fld>
            <a:endParaRPr lang="en-US" dirty="0"/>
          </a:p>
        </p:txBody>
      </p:sp>
    </p:spTree>
    <p:extLst>
      <p:ext uri="{BB962C8B-B14F-4D97-AF65-F5344CB8AC3E}">
        <p14:creationId xmlns:p14="http://schemas.microsoft.com/office/powerpoint/2010/main" val="2367907203"/>
      </p:ext>
    </p:extLst>
  </p:cSld>
  <p:clrMapOvr>
    <a:masterClrMapping/>
  </p:clrMapOvr>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3487</TotalTime>
  <Words>4379</Words>
  <Application>Microsoft Macintosh PowerPoint</Application>
  <PresentationFormat>Widescreen</PresentationFormat>
  <Paragraphs>686</Paragraphs>
  <Slides>65</Slides>
  <Notes>19</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Aptos</vt:lpstr>
      <vt:lpstr>Arial</vt:lpstr>
      <vt:lpstr>Calibri</vt:lpstr>
      <vt:lpstr>Calibri Light</vt:lpstr>
      <vt:lpstr>Comic Sans MS</vt:lpstr>
      <vt:lpstr>Consolas</vt:lpstr>
      <vt:lpstr>Gabriola</vt:lpstr>
      <vt:lpstr>Source Code Pro</vt:lpstr>
      <vt:lpstr>System Font Regular</vt:lpstr>
      <vt:lpstr>Trattatello</vt:lpstr>
      <vt:lpstr>ParnoTheme</vt:lpstr>
      <vt:lpstr>Advanced Topics</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Recap</vt:lpstr>
      <vt:lpstr>PowerPoint Presentation</vt:lpstr>
      <vt:lpstr>What is interior mutability?</vt:lpstr>
      <vt:lpstr>What is interior mutability?</vt:lpstr>
      <vt:lpstr>Interior mutability types</vt:lpstr>
      <vt:lpstr>Interior mutability types</vt:lpstr>
      <vt:lpstr>Interior mutability types</vt:lpstr>
      <vt:lpstr>[RwLock demo]</vt:lpstr>
      <vt:lpstr>Interior mutability types</vt:lpstr>
      <vt:lpstr>Let’s talk about this a bit more</vt:lpstr>
      <vt:lpstr>Interior mutability encapsulates mutation</vt:lpstr>
      <vt:lpstr>Interior mutability encapsulates mutation</vt:lpstr>
      <vt:lpstr>Interior mutability encapsulates mutation</vt:lpstr>
      <vt:lpstr>Interior mutability encapsulates mutation</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Adding a specification</vt:lpstr>
      <vt:lpstr>Adding a specification</vt:lpstr>
      <vt:lpstr>One last question</vt:lpstr>
      <vt:lpstr>Recap</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Concurrent FIFO]</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29</cp:revision>
  <dcterms:created xsi:type="dcterms:W3CDTF">2024-10-22T23:37:27Z</dcterms:created>
  <dcterms:modified xsi:type="dcterms:W3CDTF">2024-10-31T15:00:21Z</dcterms:modified>
</cp:coreProperties>
</file>